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12192000"/>
  <p:notesSz cx="6858000" cy="9144000"/>
  <p:embeddedFontLst>
    <p:embeddedFont>
      <p:font typeface="Poppi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Poppins-bold.fntdata"/><Relationship Id="rId16" Type="http://schemas.openxmlformats.org/officeDocument/2006/relationships/font" Target="fonts/Poppins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Poppins-boldItalic.fntdata"/><Relationship Id="rId6" Type="http://schemas.openxmlformats.org/officeDocument/2006/relationships/slide" Target="slides/slide1.xml"/><Relationship Id="rId18" Type="http://schemas.openxmlformats.org/officeDocument/2006/relationships/font" Target="fonts/Poppins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ad5a8a0127_0_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3ad5a8a0127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1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088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1580425" y="499500"/>
            <a:ext cx="9031200" cy="18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F3F0DF"/>
                </a:solidFill>
                <a:latin typeface="Poppins"/>
                <a:ea typeface="Poppins"/>
                <a:cs typeface="Poppins"/>
                <a:sym typeface="Poppins"/>
              </a:rPr>
              <a:t>    </a:t>
            </a:r>
            <a:r>
              <a:rPr b="1" i="0" lang="en-US" sz="5400" u="none" cap="none" strike="noStrike">
                <a:solidFill>
                  <a:srgbClr val="F3F0DF"/>
                </a:solidFill>
                <a:latin typeface="Poppins"/>
                <a:ea typeface="Poppins"/>
                <a:cs typeface="Poppins"/>
                <a:sym typeface="Poppins"/>
              </a:rPr>
              <a:t>शोध प्रविधि में साक्षात्कार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5400" u="none" cap="none" strike="noStrike">
                <a:solidFill>
                  <a:srgbClr val="F3F0DF"/>
                </a:solidFill>
                <a:latin typeface="Poppins"/>
                <a:ea typeface="Poppins"/>
                <a:cs typeface="Poppins"/>
                <a:sym typeface="Poppins"/>
              </a:rPr>
              <a:t> (Interviews in Research)</a:t>
            </a:r>
            <a:endParaRPr/>
          </a:p>
        </p:txBody>
      </p:sp>
      <p:sp>
        <p:nvSpPr>
          <p:cNvPr id="85" name="Google Shape;85;p13"/>
          <p:cNvSpPr txBox="1"/>
          <p:nvPr/>
        </p:nvSpPr>
        <p:spPr>
          <a:xfrm>
            <a:off x="1795462" y="5494139"/>
            <a:ext cx="86010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3"/>
          <p:cNvSpPr/>
          <p:nvPr/>
        </p:nvSpPr>
        <p:spPr>
          <a:xfrm>
            <a:off x="5143500" y="2641699"/>
            <a:ext cx="3810000" cy="1109216"/>
          </a:xfrm>
          <a:prstGeom prst="roundRect">
            <a:avLst>
              <a:gd fmla="val 16667" name="adj"/>
            </a:avLst>
          </a:prstGeom>
          <a:solidFill>
            <a:srgbClr val="00508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7384500" y="3929838"/>
            <a:ext cx="48735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Presented</a:t>
            </a:r>
            <a:r>
              <a:rPr lang="en-US" sz="3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by</a:t>
            </a:r>
            <a:endParaRPr sz="39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Dr. Amita Baxi</a:t>
            </a:r>
            <a:endParaRPr sz="39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6304500" y="5211000"/>
            <a:ext cx="54405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Department of Political Science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2"/>
          <p:cNvSpPr txBox="1"/>
          <p:nvPr/>
        </p:nvSpPr>
        <p:spPr>
          <a:xfrm>
            <a:off x="1188000" y="2848500"/>
            <a:ext cx="77760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THANKYOU</a:t>
            </a:r>
            <a:endParaRPr sz="9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0DF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93" name="Google Shape;9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1500" y="4018508"/>
            <a:ext cx="5238750" cy="22352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4" name="Google Shape;9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81750" y="4018508"/>
            <a:ext cx="5238750" cy="2235249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4"/>
          <p:cNvSpPr txBox="1"/>
          <p:nvPr/>
        </p:nvSpPr>
        <p:spPr>
          <a:xfrm>
            <a:off x="962025" y="4587329"/>
            <a:ext cx="4680585" cy="2138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99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साक्षात्कार क्या है?</a:t>
            </a:r>
            <a:endParaRPr/>
          </a:p>
        </p:txBody>
      </p:sp>
      <p:sp>
        <p:nvSpPr>
          <p:cNvPr id="96" name="Google Shape;96;p14"/>
          <p:cNvSpPr txBox="1"/>
          <p:nvPr/>
        </p:nvSpPr>
        <p:spPr>
          <a:xfrm>
            <a:off x="962025" y="4979491"/>
            <a:ext cx="4457700" cy="7313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साक्षात्कार मूल रूप से दो व्यक्तियों के बीच एक मौखिक बातचीत है जिसका उद्देश्य किसी विशिष्ट विषय पर शोध के लिए प्रासंगिक जानकारी प्राप्त करना होता है।</a:t>
            </a:r>
            <a:endParaRPr/>
          </a:p>
        </p:txBody>
      </p:sp>
      <p:sp>
        <p:nvSpPr>
          <p:cNvPr id="97" name="Google Shape;97;p14"/>
          <p:cNvSpPr txBox="1"/>
          <p:nvPr/>
        </p:nvSpPr>
        <p:spPr>
          <a:xfrm>
            <a:off x="6772275" y="4587329"/>
            <a:ext cx="4680585" cy="2138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99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इसकी आवश्यकता क्यों है?</a:t>
            </a:r>
            <a:endParaRPr/>
          </a:p>
        </p:txBody>
      </p:sp>
      <p:sp>
        <p:nvSpPr>
          <p:cNvPr id="98" name="Google Shape;98;p14"/>
          <p:cNvSpPr txBox="1"/>
          <p:nvPr/>
        </p:nvSpPr>
        <p:spPr>
          <a:xfrm>
            <a:off x="6772275" y="4979491"/>
            <a:ext cx="4457700" cy="7313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यह शोधकर्ता को केवल 'क्या' नहीं, बल्कि 'क्यों' और 'कैसे' को समझने में मदद करता है। यह मानव व्यवहार, भावनाओं और अनुभवों की गहराई में जाने का एक सशक्त माध्यम है।</a:t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571500" y="2770435"/>
            <a:ext cx="11601450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परिचय (Introduction)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088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04" name="Google Shape;10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1500" y="3232100"/>
            <a:ext cx="3492549" cy="3054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5" name="Google Shape;105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49799" y="3232100"/>
            <a:ext cx="3492549" cy="3054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6" name="Google Shape;106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128099" y="3232100"/>
            <a:ext cx="3492549" cy="3054399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5"/>
          <p:cNvSpPr txBox="1"/>
          <p:nvPr/>
        </p:nvSpPr>
        <p:spPr>
          <a:xfrm>
            <a:off x="1657617" y="4572446"/>
            <a:ext cx="1320165" cy="2138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F3F0DF"/>
                </a:solidFill>
                <a:latin typeface="Poppins"/>
                <a:ea typeface="Poppins"/>
                <a:cs typeface="Poppins"/>
                <a:sym typeface="Poppins"/>
              </a:rPr>
              <a:t>गहन जानकारी</a:t>
            </a:r>
            <a:endParaRPr/>
          </a:p>
        </p:txBody>
      </p:sp>
      <p:sp>
        <p:nvSpPr>
          <p:cNvPr id="108" name="Google Shape;108;p15"/>
          <p:cNvSpPr txBox="1"/>
          <p:nvPr/>
        </p:nvSpPr>
        <p:spPr>
          <a:xfrm>
            <a:off x="857250" y="5117008"/>
            <a:ext cx="2921049" cy="7313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विषय की गहराई से समझ और विस्तृत विवरण प्राप्त करना जो प्रश्नावली से संभव नहीं है।</a:t>
            </a:r>
            <a:endParaRPr/>
          </a:p>
        </p:txBody>
      </p:sp>
      <p:sp>
        <p:nvSpPr>
          <p:cNvPr id="109" name="Google Shape;109;p15"/>
          <p:cNvSpPr txBox="1"/>
          <p:nvPr/>
        </p:nvSpPr>
        <p:spPr>
          <a:xfrm>
            <a:off x="5280898" y="4572446"/>
            <a:ext cx="1630203" cy="2138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F3F0DF"/>
                </a:solidFill>
                <a:latin typeface="Poppins"/>
                <a:ea typeface="Poppins"/>
                <a:cs typeface="Poppins"/>
                <a:sym typeface="Poppins"/>
              </a:rPr>
              <a:t>परिकल्पना निर्माण</a:t>
            </a:r>
            <a:endParaRPr/>
          </a:p>
        </p:txBody>
      </p:sp>
      <p:sp>
        <p:nvSpPr>
          <p:cNvPr id="110" name="Google Shape;110;p15"/>
          <p:cNvSpPr txBox="1"/>
          <p:nvPr/>
        </p:nvSpPr>
        <p:spPr>
          <a:xfrm>
            <a:off x="4635549" y="5117008"/>
            <a:ext cx="2921049" cy="7313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नए विचारों और परिकल्पनाओं (Hypothesis) को विकसित करने के लिए खोजपूर्ण डेटा एकत्र करना।</a:t>
            </a:r>
            <a:endParaRPr/>
          </a:p>
        </p:txBody>
      </p:sp>
      <p:sp>
        <p:nvSpPr>
          <p:cNvPr id="111" name="Google Shape;111;p15"/>
          <p:cNvSpPr txBox="1"/>
          <p:nvPr/>
        </p:nvSpPr>
        <p:spPr>
          <a:xfrm>
            <a:off x="9184213" y="4572446"/>
            <a:ext cx="1380172" cy="2138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F3F0DF"/>
                </a:solidFill>
                <a:latin typeface="Poppins"/>
                <a:ea typeface="Poppins"/>
                <a:cs typeface="Poppins"/>
                <a:sym typeface="Poppins"/>
              </a:rPr>
              <a:t>व्यवहार अध्ययन</a:t>
            </a:r>
            <a:endParaRPr/>
          </a:p>
        </p:txBody>
      </p:sp>
      <p:sp>
        <p:nvSpPr>
          <p:cNvPr id="112" name="Google Shape;112;p15"/>
          <p:cNvSpPr txBox="1"/>
          <p:nvPr/>
        </p:nvSpPr>
        <p:spPr>
          <a:xfrm>
            <a:off x="8413849" y="5117008"/>
            <a:ext cx="2921049" cy="487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प्रतिवादी के हाव-भाव, टोन और गैर-मौखिक संकेतों का अवलोकन करना।</a:t>
            </a:r>
            <a:endParaRPr/>
          </a:p>
        </p:txBody>
      </p:sp>
      <p:sp>
        <p:nvSpPr>
          <p:cNvPr id="113" name="Google Shape;113;p15"/>
          <p:cNvSpPr txBox="1"/>
          <p:nvPr/>
        </p:nvSpPr>
        <p:spPr>
          <a:xfrm>
            <a:off x="571500" y="2016769"/>
            <a:ext cx="11601450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3F0DF"/>
                </a:solidFill>
                <a:latin typeface="Poppins"/>
                <a:ea typeface="Poppins"/>
                <a:cs typeface="Poppins"/>
                <a:sym typeface="Poppins"/>
              </a:rPr>
              <a:t>साक्षात्कार के मुख्य उद्देश्य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0DF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18" name="Google Shape;11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1500" y="3108721"/>
            <a:ext cx="5238750" cy="22352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9" name="Google Shape;11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81750" y="3108721"/>
            <a:ext cx="5238750" cy="2235249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6"/>
          <p:cNvSpPr txBox="1"/>
          <p:nvPr/>
        </p:nvSpPr>
        <p:spPr>
          <a:xfrm>
            <a:off x="962025" y="3677542"/>
            <a:ext cx="4680585" cy="2138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99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1. संरचित (Structured)</a:t>
            </a:r>
            <a:endParaRPr/>
          </a:p>
        </p:txBody>
      </p:sp>
      <p:sp>
        <p:nvSpPr>
          <p:cNvPr id="121" name="Google Shape;121;p16"/>
          <p:cNvSpPr txBox="1"/>
          <p:nvPr/>
        </p:nvSpPr>
        <p:spPr>
          <a:xfrm>
            <a:off x="962025" y="4069705"/>
            <a:ext cx="4457700" cy="7313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इसमें प्रश्न और उनका क्रम पहले से निर्धारित होता है। यह मात्रात्मक (Quantitative) शोध के लिए उपयुक्त है और इसमें डेटा की तुलना करना आसान होता है।</a:t>
            </a:r>
            <a:endParaRPr/>
          </a:p>
        </p:txBody>
      </p:sp>
      <p:sp>
        <p:nvSpPr>
          <p:cNvPr id="122" name="Google Shape;122;p16"/>
          <p:cNvSpPr txBox="1"/>
          <p:nvPr/>
        </p:nvSpPr>
        <p:spPr>
          <a:xfrm>
            <a:off x="6772275" y="3677542"/>
            <a:ext cx="4680585" cy="2138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99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2. असंरचित (Unstructured)</a:t>
            </a:r>
            <a:endParaRPr/>
          </a:p>
        </p:txBody>
      </p:sp>
      <p:sp>
        <p:nvSpPr>
          <p:cNvPr id="123" name="Google Shape;123;p16"/>
          <p:cNvSpPr txBox="1"/>
          <p:nvPr/>
        </p:nvSpPr>
        <p:spPr>
          <a:xfrm>
            <a:off x="6772275" y="4069705"/>
            <a:ext cx="4457700" cy="7313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यह एक मुक्त बातचीत की तरह होता है। इसमें कोई निश्चित प्रश्न नहीं होते, केवल विषय निर्धारित होता है। यह गुणात्मक (Qualitative) शोध में गहराई के लिए उपयोग होता है।</a:t>
            </a:r>
            <a:endParaRPr/>
          </a:p>
        </p:txBody>
      </p:sp>
      <p:sp>
        <p:nvSpPr>
          <p:cNvPr id="124" name="Google Shape;124;p16"/>
          <p:cNvSpPr txBox="1"/>
          <p:nvPr/>
        </p:nvSpPr>
        <p:spPr>
          <a:xfrm>
            <a:off x="571500" y="950862"/>
            <a:ext cx="11601450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साक्षात्कार के प्रकार (संरचना के आधार पर)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088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7"/>
          <p:cNvSpPr txBox="1"/>
          <p:nvPr/>
        </p:nvSpPr>
        <p:spPr>
          <a:xfrm>
            <a:off x="484175" y="2281460"/>
            <a:ext cx="3667200" cy="2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F3F0DF"/>
                </a:solidFill>
                <a:latin typeface="Poppins"/>
                <a:ea typeface="Poppins"/>
                <a:cs typeface="Poppins"/>
                <a:sym typeface="Poppins"/>
              </a:rPr>
              <a:t>केंद्रित (Focused)</a:t>
            </a:r>
            <a:endParaRPr/>
          </a:p>
        </p:txBody>
      </p:sp>
      <p:sp>
        <p:nvSpPr>
          <p:cNvPr id="130" name="Google Shape;130;p17"/>
          <p:cNvSpPr txBox="1"/>
          <p:nvPr/>
        </p:nvSpPr>
        <p:spPr>
          <a:xfrm>
            <a:off x="571500" y="3739500"/>
            <a:ext cx="3492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किसी विशिष्ट अनुभव या घटना पर आधारित।</a:t>
            </a:r>
            <a:endParaRPr/>
          </a:p>
        </p:txBody>
      </p:sp>
      <p:sp>
        <p:nvSpPr>
          <p:cNvPr id="131" name="Google Shape;131;p17"/>
          <p:cNvSpPr txBox="1"/>
          <p:nvPr/>
        </p:nvSpPr>
        <p:spPr>
          <a:xfrm>
            <a:off x="4262475" y="2374436"/>
            <a:ext cx="3667200" cy="2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F3F0DF"/>
                </a:solidFill>
                <a:latin typeface="Poppins"/>
                <a:ea typeface="Poppins"/>
                <a:cs typeface="Poppins"/>
                <a:sym typeface="Poppins"/>
              </a:rPr>
              <a:t>नैदानिक (Clinical)</a:t>
            </a:r>
            <a:endParaRPr/>
          </a:p>
        </p:txBody>
      </p:sp>
      <p:sp>
        <p:nvSpPr>
          <p:cNvPr id="132" name="Google Shape;132;p17"/>
          <p:cNvSpPr txBox="1"/>
          <p:nvPr/>
        </p:nvSpPr>
        <p:spPr>
          <a:xfrm>
            <a:off x="4437125" y="3654229"/>
            <a:ext cx="3492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व्यक्ति की भावनाओं और जीवन इतिहास का अध्ययन।</a:t>
            </a:r>
            <a:endParaRPr/>
          </a:p>
        </p:txBody>
      </p:sp>
      <p:sp>
        <p:nvSpPr>
          <p:cNvPr id="133" name="Google Shape;133;p17"/>
          <p:cNvSpPr txBox="1"/>
          <p:nvPr/>
        </p:nvSpPr>
        <p:spPr>
          <a:xfrm>
            <a:off x="8040775" y="2374437"/>
            <a:ext cx="3667200" cy="2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F3F0DF"/>
                </a:solidFill>
                <a:latin typeface="Poppins"/>
                <a:ea typeface="Poppins"/>
                <a:cs typeface="Poppins"/>
                <a:sym typeface="Poppins"/>
              </a:rPr>
              <a:t>समूह (Focus Group)</a:t>
            </a:r>
            <a:endParaRPr/>
          </a:p>
        </p:txBody>
      </p:sp>
      <p:sp>
        <p:nvSpPr>
          <p:cNvPr id="134" name="Google Shape;134;p17"/>
          <p:cNvSpPr txBox="1"/>
          <p:nvPr/>
        </p:nvSpPr>
        <p:spPr>
          <a:xfrm>
            <a:off x="8128100" y="3739500"/>
            <a:ext cx="3492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एक साथ कई लोगों के विचारों को जानना।</a:t>
            </a:r>
            <a:endParaRPr/>
          </a:p>
        </p:txBody>
      </p:sp>
      <p:sp>
        <p:nvSpPr>
          <p:cNvPr id="135" name="Google Shape;135;p17"/>
          <p:cNvSpPr txBox="1"/>
          <p:nvPr/>
        </p:nvSpPr>
        <p:spPr>
          <a:xfrm>
            <a:off x="571500" y="950862"/>
            <a:ext cx="11601450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3F0DF"/>
                </a:solidFill>
                <a:latin typeface="Poppins"/>
                <a:ea typeface="Poppins"/>
                <a:cs typeface="Poppins"/>
                <a:sym typeface="Poppins"/>
              </a:rPr>
              <a:t>साक्षात्कार के प्रकार (उद्देश्य के आधार पर)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0DF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40" name="Google Shape;140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95321" y="3595985"/>
            <a:ext cx="419100" cy="419100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8"/>
          <p:cNvSpPr/>
          <p:nvPr/>
        </p:nvSpPr>
        <p:spPr>
          <a:xfrm>
            <a:off x="571500" y="3786485"/>
            <a:ext cx="11049000" cy="38100"/>
          </a:xfrm>
          <a:prstGeom prst="roundRect">
            <a:avLst>
              <a:gd fmla="val 16667" name="adj"/>
            </a:avLst>
          </a:prstGeom>
          <a:solidFill>
            <a:srgbClr val="CBD5E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42" name="Google Shape;142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77280" y="3595985"/>
            <a:ext cx="419100" cy="4191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8"/>
          <p:cNvSpPr txBox="1"/>
          <p:nvPr/>
        </p:nvSpPr>
        <p:spPr>
          <a:xfrm>
            <a:off x="510733" y="4205585"/>
            <a:ext cx="2552193" cy="2138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तैयारी</a:t>
            </a:r>
            <a:endParaRPr/>
          </a:p>
        </p:txBody>
      </p:sp>
      <p:sp>
        <p:nvSpPr>
          <p:cNvPr id="144" name="Google Shape;144;p18"/>
          <p:cNvSpPr txBox="1"/>
          <p:nvPr/>
        </p:nvSpPr>
        <p:spPr>
          <a:xfrm>
            <a:off x="571500" y="4597747"/>
            <a:ext cx="2430660" cy="487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उद्देश्य तय करना और प्रश्न सूची बनाना।</a:t>
            </a:r>
            <a:endParaRPr/>
          </a:p>
        </p:txBody>
      </p:sp>
      <p:pic>
        <p:nvPicPr>
          <p:cNvPr descr="image.png" id="145" name="Google Shape;145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49960" y="3595985"/>
            <a:ext cx="419100" cy="4191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18"/>
          <p:cNvSpPr txBox="1"/>
          <p:nvPr/>
        </p:nvSpPr>
        <p:spPr>
          <a:xfrm>
            <a:off x="3383413" y="4205585"/>
            <a:ext cx="2552193" cy="2138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संचालन</a:t>
            </a:r>
            <a:endParaRPr/>
          </a:p>
        </p:txBody>
      </p:sp>
      <p:sp>
        <p:nvSpPr>
          <p:cNvPr id="147" name="Google Shape;147;p18"/>
          <p:cNvSpPr txBox="1"/>
          <p:nvPr/>
        </p:nvSpPr>
        <p:spPr>
          <a:xfrm>
            <a:off x="3444180" y="4597747"/>
            <a:ext cx="2430660" cy="487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रेपो (Rapport) बनाना और प्रश्न पूछना।</a:t>
            </a:r>
            <a:endParaRPr/>
          </a:p>
        </p:txBody>
      </p:sp>
      <p:pic>
        <p:nvPicPr>
          <p:cNvPr descr="image.png" id="148" name="Google Shape;148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22641" y="3595985"/>
            <a:ext cx="419100" cy="419100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18"/>
          <p:cNvSpPr txBox="1"/>
          <p:nvPr/>
        </p:nvSpPr>
        <p:spPr>
          <a:xfrm>
            <a:off x="6256094" y="4205585"/>
            <a:ext cx="2552193" cy="2138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रिकॉर्डिंग</a:t>
            </a:r>
            <a:endParaRPr/>
          </a:p>
        </p:txBody>
      </p:sp>
      <p:sp>
        <p:nvSpPr>
          <p:cNvPr id="150" name="Google Shape;150;p18"/>
          <p:cNvSpPr txBox="1"/>
          <p:nvPr/>
        </p:nvSpPr>
        <p:spPr>
          <a:xfrm>
            <a:off x="6316860" y="4597747"/>
            <a:ext cx="2430660" cy="487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ऑडियो/वीडियो रिकॉर्डिंग और नोट्स लेना।</a:t>
            </a:r>
            <a:endParaRPr/>
          </a:p>
        </p:txBody>
      </p:sp>
      <p:sp>
        <p:nvSpPr>
          <p:cNvPr id="151" name="Google Shape;151;p18"/>
          <p:cNvSpPr txBox="1"/>
          <p:nvPr/>
        </p:nvSpPr>
        <p:spPr>
          <a:xfrm>
            <a:off x="9128774" y="4205585"/>
            <a:ext cx="2552193" cy="2138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विश्लेषण</a:t>
            </a:r>
            <a:endParaRPr/>
          </a:p>
        </p:txBody>
      </p:sp>
      <p:sp>
        <p:nvSpPr>
          <p:cNvPr id="152" name="Google Shape;152;p18"/>
          <p:cNvSpPr txBox="1"/>
          <p:nvPr/>
        </p:nvSpPr>
        <p:spPr>
          <a:xfrm>
            <a:off x="9189541" y="4597747"/>
            <a:ext cx="2430660" cy="487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डेटा का अर्थ निकालना और रिपोर्ट बनाना।</a:t>
            </a:r>
            <a:endParaRPr/>
          </a:p>
        </p:txBody>
      </p:sp>
      <p:pic>
        <p:nvPicPr>
          <p:cNvPr descr="image.png" id="153" name="Google Shape;153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715392" y="3710285"/>
            <a:ext cx="142875" cy="190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4" name="Google Shape;154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540448" y="3710285"/>
            <a:ext cx="238125" cy="190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5" name="Google Shape;155;p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460753" y="3710285"/>
            <a:ext cx="142875" cy="190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18"/>
          <p:cNvSpPr txBox="1"/>
          <p:nvPr/>
        </p:nvSpPr>
        <p:spPr>
          <a:xfrm>
            <a:off x="571500" y="950862"/>
            <a:ext cx="11601450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साक्षात्कार की प्रक्रिया (The Process)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088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9"/>
          <p:cNvSpPr txBox="1"/>
          <p:nvPr/>
        </p:nvSpPr>
        <p:spPr>
          <a:xfrm>
            <a:off x="1047750" y="4061817"/>
            <a:ext cx="10572750" cy="3656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लचीलापन (Flexibility):</a:t>
            </a:r>
            <a:r>
              <a:rPr b="0" i="0" lang="en-US" sz="18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 शोधकर्ता स्थिति के अनुसार प्रश्नों को बदल सकता है।</a:t>
            </a:r>
            <a:endParaRPr/>
          </a:p>
        </p:txBody>
      </p:sp>
      <p:sp>
        <p:nvSpPr>
          <p:cNvPr id="162" name="Google Shape;162;p19"/>
          <p:cNvSpPr txBox="1"/>
          <p:nvPr/>
        </p:nvSpPr>
        <p:spPr>
          <a:xfrm>
            <a:off x="1047750" y="4617987"/>
            <a:ext cx="10572750" cy="3656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गहराई (Depth):</a:t>
            </a:r>
            <a:r>
              <a:rPr b="0" i="0" lang="en-US" sz="18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 जटिल विषयों पर विस्तृत जानकारी प्राप्त की जा सकती है।</a:t>
            </a:r>
            <a:endParaRPr/>
          </a:p>
        </p:txBody>
      </p:sp>
      <p:sp>
        <p:nvSpPr>
          <p:cNvPr id="163" name="Google Shape;163;p19"/>
          <p:cNvSpPr txBox="1"/>
          <p:nvPr/>
        </p:nvSpPr>
        <p:spPr>
          <a:xfrm>
            <a:off x="1047750" y="5174158"/>
            <a:ext cx="10572750" cy="3656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उच्च प्रतिक्रिया दर (High Response Rate):</a:t>
            </a:r>
            <a:r>
              <a:rPr b="0" i="0" lang="en-US" sz="18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 लोग लिखने की तुलना में बात करना अधिक पसंद करते हैं।</a:t>
            </a:r>
            <a:endParaRPr/>
          </a:p>
        </p:txBody>
      </p:sp>
      <p:sp>
        <p:nvSpPr>
          <p:cNvPr id="164" name="Google Shape;164;p19"/>
          <p:cNvSpPr txBox="1"/>
          <p:nvPr/>
        </p:nvSpPr>
        <p:spPr>
          <a:xfrm>
            <a:off x="1047750" y="5730329"/>
            <a:ext cx="10572750" cy="3656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गैर-मौखिक संकेत:</a:t>
            </a:r>
            <a:r>
              <a:rPr b="0" i="0" lang="en-US" sz="18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 चेहरे के हाव-भाव और शरीर की भाषा भी डेटा का हिस्सा बनते हैं।</a:t>
            </a:r>
            <a:endParaRPr/>
          </a:p>
        </p:txBody>
      </p:sp>
      <p:pic>
        <p:nvPicPr>
          <p:cNvPr descr="image.png" id="165" name="Google Shape;165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1500" y="4130278"/>
            <a:ext cx="28575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66" name="Google Shape;166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4686448"/>
            <a:ext cx="28575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67" name="Google Shape;167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5242619"/>
            <a:ext cx="28575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68" name="Google Shape;168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1500" y="5798790"/>
            <a:ext cx="28575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19"/>
          <p:cNvSpPr/>
          <p:nvPr/>
        </p:nvSpPr>
        <p:spPr>
          <a:xfrm>
            <a:off x="5143500" y="1524000"/>
            <a:ext cx="3810000" cy="1457473"/>
          </a:xfrm>
          <a:prstGeom prst="roundRect">
            <a:avLst>
              <a:gd fmla="val 16667" name="adj"/>
            </a:avLst>
          </a:prstGeom>
          <a:solidFill>
            <a:srgbClr val="00508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9"/>
          <p:cNvSpPr txBox="1"/>
          <p:nvPr/>
        </p:nvSpPr>
        <p:spPr>
          <a:xfrm>
            <a:off x="571500" y="2694086"/>
            <a:ext cx="11601450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3F0DF"/>
                </a:solidFill>
                <a:latin typeface="Poppins"/>
                <a:ea typeface="Poppins"/>
                <a:cs typeface="Poppins"/>
                <a:sym typeface="Poppins"/>
              </a:rPr>
              <a:t>साक्षात्कार के लाभ (Advantages)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0DF"/>
        </a:soli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0"/>
          <p:cNvSpPr txBox="1"/>
          <p:nvPr/>
        </p:nvSpPr>
        <p:spPr>
          <a:xfrm>
            <a:off x="1047750" y="3190130"/>
            <a:ext cx="10572750" cy="3656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समय और लागत:</a:t>
            </a:r>
            <a:r>
              <a:rPr b="0" i="0" lang="en-US" sz="18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 यह विधि खर्चीली है और इसमें बहुत समय लगता है।</a:t>
            </a:r>
            <a:endParaRPr/>
          </a:p>
        </p:txBody>
      </p:sp>
      <p:sp>
        <p:nvSpPr>
          <p:cNvPr id="176" name="Google Shape;176;p20"/>
          <p:cNvSpPr txBox="1"/>
          <p:nvPr/>
        </p:nvSpPr>
        <p:spPr>
          <a:xfrm>
            <a:off x="1047750" y="3746301"/>
            <a:ext cx="10572750" cy="3656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पूर्वाग्रह (Bias):</a:t>
            </a:r>
            <a:r>
              <a:rPr b="0" i="0" lang="en-US" sz="18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 साक्षात्कारकर्ता के विचार उत्तरों को प्रभावित कर सकते हैं।</a:t>
            </a:r>
            <a:endParaRPr/>
          </a:p>
        </p:txBody>
      </p:sp>
      <p:sp>
        <p:nvSpPr>
          <p:cNvPr id="177" name="Google Shape;177;p20"/>
          <p:cNvSpPr txBox="1"/>
          <p:nvPr/>
        </p:nvSpPr>
        <p:spPr>
          <a:xfrm>
            <a:off x="1047750" y="4302472"/>
            <a:ext cx="10572750" cy="3656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विश्लेषण में कठिनाई:</a:t>
            </a:r>
            <a:r>
              <a:rPr b="0" i="0" lang="en-US" sz="18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 असंरचित डेटा का विश्लेषण करना जटिल होता है।</a:t>
            </a:r>
            <a:endParaRPr/>
          </a:p>
        </p:txBody>
      </p:sp>
      <p:sp>
        <p:nvSpPr>
          <p:cNvPr id="178" name="Google Shape;178;p20"/>
          <p:cNvSpPr txBox="1"/>
          <p:nvPr/>
        </p:nvSpPr>
        <p:spPr>
          <a:xfrm>
            <a:off x="1047750" y="4858642"/>
            <a:ext cx="10572750" cy="3656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छोटा नमूना आकार:</a:t>
            </a:r>
            <a:r>
              <a:rPr b="0" i="0" lang="en-US" sz="1800" u="none" cap="none" strike="noStrike">
                <a:solidFill>
                  <a:srgbClr val="334155"/>
                </a:solidFill>
                <a:latin typeface="Poppins"/>
                <a:ea typeface="Poppins"/>
                <a:cs typeface="Poppins"/>
                <a:sym typeface="Poppins"/>
              </a:rPr>
              <a:t> कम लोगों का अध्ययन होने के कारण सामान्यीकरण (Generalization) कठिन है।</a:t>
            </a:r>
            <a:endParaRPr/>
          </a:p>
        </p:txBody>
      </p:sp>
      <p:sp>
        <p:nvSpPr>
          <p:cNvPr id="179" name="Google Shape;179;p20"/>
          <p:cNvSpPr txBox="1"/>
          <p:nvPr/>
        </p:nvSpPr>
        <p:spPr>
          <a:xfrm>
            <a:off x="571500" y="950862"/>
            <a:ext cx="11601450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सीमाएँ और चुनौतियाँ (Limitations)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5088"/>
        </a:solidFill>
      </p:bgPr>
    </p:bg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1"/>
          <p:cNvSpPr txBox="1"/>
          <p:nvPr/>
        </p:nvSpPr>
        <p:spPr>
          <a:xfrm>
            <a:off x="762000" y="1141362"/>
            <a:ext cx="4650581" cy="1097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3F0DF"/>
                </a:solidFill>
                <a:latin typeface="Poppins"/>
                <a:ea typeface="Poppins"/>
                <a:cs typeface="Poppins"/>
                <a:sym typeface="Poppins"/>
              </a:rPr>
              <a:t>एक अच्छे शोधकर्ता के गुण</a:t>
            </a:r>
            <a:endParaRPr/>
          </a:p>
        </p:txBody>
      </p:sp>
      <p:sp>
        <p:nvSpPr>
          <p:cNvPr id="185" name="Google Shape;185;p21"/>
          <p:cNvSpPr txBox="1"/>
          <p:nvPr/>
        </p:nvSpPr>
        <p:spPr>
          <a:xfrm>
            <a:off x="762000" y="2810023"/>
            <a:ext cx="4429125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एक सफल साक्षात्कार के लिए शोधकर्ता में निम्नलिखित कौशल होने चाहिए:</a:t>
            </a:r>
            <a:endParaRPr/>
          </a:p>
        </p:txBody>
      </p:sp>
      <p:sp>
        <p:nvSpPr>
          <p:cNvPr id="186" name="Google Shape;186;p21"/>
          <p:cNvSpPr txBox="1"/>
          <p:nvPr/>
        </p:nvSpPr>
        <p:spPr>
          <a:xfrm>
            <a:off x="1181100" y="3428997"/>
            <a:ext cx="4010100" cy="72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सक्रिय श्रवण (Active Listening):</a:t>
            </a:r>
            <a:r>
              <a:rPr b="0" i="0" lang="en-US" sz="18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 ध्यान से सुनना और बीच में न टोकना।</a:t>
            </a:r>
            <a:endParaRPr/>
          </a:p>
        </p:txBody>
      </p:sp>
      <p:sp>
        <p:nvSpPr>
          <p:cNvPr id="187" name="Google Shape;187;p21"/>
          <p:cNvSpPr txBox="1"/>
          <p:nvPr/>
        </p:nvSpPr>
        <p:spPr>
          <a:xfrm>
            <a:off x="1238250" y="4495499"/>
            <a:ext cx="3952800" cy="72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तटस्थता (Neutrality):</a:t>
            </a:r>
            <a:r>
              <a:rPr b="0" i="0" lang="en-US" sz="18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 अपनी राय थोपने से बचना।</a:t>
            </a:r>
            <a:endParaRPr/>
          </a:p>
        </p:txBody>
      </p:sp>
      <p:sp>
        <p:nvSpPr>
          <p:cNvPr id="188" name="Google Shape;188;p21"/>
          <p:cNvSpPr txBox="1"/>
          <p:nvPr/>
        </p:nvSpPr>
        <p:spPr>
          <a:xfrm>
            <a:off x="1181100" y="5562001"/>
            <a:ext cx="4010100" cy="116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धैर्य और नैतिकता:</a:t>
            </a:r>
            <a:r>
              <a:rPr b="0" i="0" lang="en-US" sz="1800" u="none" cap="none" strike="noStrike">
                <a:solidFill>
                  <a:srgbClr val="E2E8F0"/>
                </a:solidFill>
                <a:latin typeface="Poppins"/>
                <a:ea typeface="Poppins"/>
                <a:cs typeface="Poppins"/>
                <a:sym typeface="Poppins"/>
              </a:rPr>
              <a:t> प्रतिवादी को सहज महसूस कराना और गोपनीयता बनाए रखना।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